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14" autoAdjust="0"/>
  </p:normalViewPr>
  <p:slideViewPr>
    <p:cSldViewPr snapToGrid="0" snapToObjects="1">
      <p:cViewPr varScale="1">
        <p:scale>
          <a:sx n="70" d="100"/>
          <a:sy n="70" d="100"/>
        </p:scale>
        <p:origin x="-936" y="-104"/>
      </p:cViewPr>
      <p:guideLst>
        <p:guide orient="horz" pos="2160"/>
        <p:guide pos="2880"/>
      </p:guideLst>
    </p:cSldViewPr>
  </p:slideViewPr>
  <p:outlineViewPr>
    <p:cViewPr>
      <p:scale>
        <a:sx n="33" d="100"/>
        <a:sy n="33" d="100"/>
      </p:scale>
      <p:origin x="0" y="68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D8039C8-7C5A-6448-B44A-2B9866275F66}" type="datetimeFigureOut">
              <a:rPr lang="fr-FR" smtClean="0"/>
              <a:t>28/11/22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1073555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8039C8-7C5A-6448-B44A-2B9866275F66}" type="datetimeFigureOut">
              <a:rPr lang="fr-FR" smtClean="0"/>
              <a:t>28/11/22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63002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8039C8-7C5A-6448-B44A-2B9866275F66}" type="datetimeFigureOut">
              <a:rPr lang="fr-FR" smtClean="0"/>
              <a:t>28/11/22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276230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8039C8-7C5A-6448-B44A-2B9866275F66}" type="datetimeFigureOut">
              <a:rPr lang="fr-FR" smtClean="0"/>
              <a:t>28/11/22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75005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8039C8-7C5A-6448-B44A-2B9866275F66}" type="datetimeFigureOut">
              <a:rPr lang="fr-FR" smtClean="0"/>
              <a:t>28/11/22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2809675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D8039C8-7C5A-6448-B44A-2B9866275F66}" type="datetimeFigureOut">
              <a:rPr lang="fr-FR" smtClean="0"/>
              <a:t>28/11/22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359097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8039C8-7C5A-6448-B44A-2B9866275F66}" type="datetimeFigureOut">
              <a:rPr lang="fr-FR" smtClean="0"/>
              <a:t>28/11/22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271688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DD8039C8-7C5A-6448-B44A-2B9866275F66}" type="datetimeFigureOut">
              <a:rPr lang="fr-FR" smtClean="0"/>
              <a:t>28/11/22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2062708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8039C8-7C5A-6448-B44A-2B9866275F66}" type="datetimeFigureOut">
              <a:rPr lang="fr-FR" smtClean="0"/>
              <a:t>28/11/22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3339608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8039C8-7C5A-6448-B44A-2B9866275F66}" type="datetimeFigureOut">
              <a:rPr lang="fr-FR" smtClean="0"/>
              <a:t>28/11/22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285995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8039C8-7C5A-6448-B44A-2B9866275F66}" type="datetimeFigureOut">
              <a:rPr lang="fr-FR" smtClean="0"/>
              <a:t>28/11/22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2A4870-25A3-A646-9D68-230FB4BF7EE1}" type="slidenum">
              <a:rPr lang="fr-FR" smtClean="0"/>
              <a:t>‹#›</a:t>
            </a:fld>
            <a:endParaRPr lang="fr-FR"/>
          </a:p>
        </p:txBody>
      </p:sp>
    </p:spTree>
    <p:extLst>
      <p:ext uri="{BB962C8B-B14F-4D97-AF65-F5344CB8AC3E}">
        <p14:creationId xmlns:p14="http://schemas.microsoft.com/office/powerpoint/2010/main" val="42631825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039C8-7C5A-6448-B44A-2B9866275F66}" type="datetimeFigureOut">
              <a:rPr lang="fr-FR" smtClean="0"/>
              <a:t>28/11/22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A4870-25A3-A646-9D68-230FB4BF7EE1}" type="slidenum">
              <a:rPr lang="fr-FR" smtClean="0"/>
              <a:t>‹#›</a:t>
            </a:fld>
            <a:endParaRPr lang="fr-FR"/>
          </a:p>
        </p:txBody>
      </p:sp>
    </p:spTree>
    <p:extLst>
      <p:ext uri="{BB962C8B-B14F-4D97-AF65-F5344CB8AC3E}">
        <p14:creationId xmlns:p14="http://schemas.microsoft.com/office/powerpoint/2010/main" val="3850811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390748"/>
            <a:ext cx="7772400" cy="1672930"/>
          </a:xfrm>
        </p:spPr>
        <p:txBody>
          <a:bodyPr>
            <a:normAutofit/>
          </a:bodyPr>
          <a:lstStyle/>
          <a:p>
            <a:r>
              <a:rPr lang="fr-FR" b="1" dirty="0" smtClean="0"/>
              <a:t>Utilisation des isotopes stables dans les géosciences</a:t>
            </a:r>
            <a:endParaRPr lang="fr-FR" b="1"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112025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92060"/>
          </a:xfrm>
        </p:spPr>
        <p:txBody>
          <a:bodyPr>
            <a:normAutofit fontScale="90000"/>
          </a:bodyPr>
          <a:lstStyle/>
          <a:p>
            <a:r>
              <a:rPr lang="fr-FR" sz="3200" b="1" dirty="0" smtClean="0"/>
              <a:t>Utilisation des isotopes stables dans les géosciences</a:t>
            </a:r>
            <a:endParaRPr lang="fr-FR" sz="3200" b="1" dirty="0"/>
          </a:p>
        </p:txBody>
      </p:sp>
      <p:sp>
        <p:nvSpPr>
          <p:cNvPr id="3" name="Espace réservé du contenu 2"/>
          <p:cNvSpPr>
            <a:spLocks noGrp="1"/>
          </p:cNvSpPr>
          <p:nvPr>
            <p:ph idx="1"/>
          </p:nvPr>
        </p:nvSpPr>
        <p:spPr>
          <a:xfrm>
            <a:off x="0" y="1068256"/>
            <a:ext cx="9144000" cy="5502524"/>
          </a:xfrm>
        </p:spPr>
        <p:txBody>
          <a:bodyPr>
            <a:normAutofit lnSpcReduction="10000"/>
          </a:bodyPr>
          <a:lstStyle/>
          <a:p>
            <a:r>
              <a:rPr lang="fr-FR" sz="2400" dirty="0"/>
              <a:t>Les isotopes du </a:t>
            </a:r>
            <a:r>
              <a:rPr lang="fr-FR" sz="2400" dirty="0" err="1"/>
              <a:t>même</a:t>
            </a:r>
            <a:r>
              <a:rPr lang="fr-FR" sz="2400" dirty="0"/>
              <a:t> </a:t>
            </a:r>
            <a:r>
              <a:rPr lang="fr-FR" sz="2400" dirty="0" err="1"/>
              <a:t>élément</a:t>
            </a:r>
            <a:r>
              <a:rPr lang="fr-FR" sz="2400" dirty="0"/>
              <a:t> chimique ont des </a:t>
            </a:r>
            <a:r>
              <a:rPr lang="fr-FR" sz="2400" dirty="0" err="1"/>
              <a:t>propriétés</a:t>
            </a:r>
            <a:r>
              <a:rPr lang="fr-FR" sz="2400" dirty="0"/>
              <a:t> physique et chimique presque </a:t>
            </a:r>
            <a:r>
              <a:rPr lang="fr-FR" sz="2400" dirty="0" smtClean="0"/>
              <a:t>identiques</a:t>
            </a:r>
            <a:r>
              <a:rPr lang="fr-FR" sz="2400" dirty="0"/>
              <a:t>. </a:t>
            </a:r>
            <a:endParaRPr lang="fr-FR" sz="2400" dirty="0" smtClean="0"/>
          </a:p>
          <a:p>
            <a:r>
              <a:rPr lang="fr-FR" sz="2400" dirty="0" smtClean="0"/>
              <a:t>Les abondances des isotopes des éléments les plus couramment utilisés ( O, H, C) montrent une dominance d’un des isotope par rapport aux autres </a:t>
            </a:r>
          </a:p>
          <a:p>
            <a:pPr marL="0" indent="0">
              <a:buNone/>
            </a:pPr>
            <a:r>
              <a:rPr lang="fr-FR" sz="2400" dirty="0"/>
              <a:t>	</a:t>
            </a:r>
            <a:r>
              <a:rPr lang="fr-FR" sz="2400" dirty="0" smtClean="0"/>
              <a:t>Exemple.: </a:t>
            </a:r>
            <a:r>
              <a:rPr lang="fr-FR" sz="2400" baseline="30000" dirty="0" smtClean="0"/>
              <a:t>16</a:t>
            </a:r>
            <a:r>
              <a:rPr lang="fr-FR" sz="2400" dirty="0" smtClean="0"/>
              <a:t>O ( 99,762 %), </a:t>
            </a:r>
            <a:r>
              <a:rPr lang="fr-FR" sz="2400" baseline="30000" dirty="0" smtClean="0"/>
              <a:t>18</a:t>
            </a:r>
            <a:r>
              <a:rPr lang="fr-FR" sz="2400" dirty="0" smtClean="0"/>
              <a:t>O ( 0,200 %), </a:t>
            </a:r>
            <a:r>
              <a:rPr lang="fr-FR" sz="2400" baseline="30000" dirty="0" smtClean="0"/>
              <a:t>17</a:t>
            </a:r>
            <a:r>
              <a:rPr lang="fr-FR" sz="2400" dirty="0" smtClean="0"/>
              <a:t>O ( 0,038%)</a:t>
            </a:r>
          </a:p>
          <a:p>
            <a:r>
              <a:rPr lang="fr-FR" sz="2400" dirty="0"/>
              <a:t>du fait de leur faible </a:t>
            </a:r>
            <a:r>
              <a:rPr lang="fr-FR" sz="2400" dirty="0" err="1"/>
              <a:t>différence</a:t>
            </a:r>
            <a:r>
              <a:rPr lang="fr-FR" sz="2400" dirty="0"/>
              <a:t> de masse, ils </a:t>
            </a:r>
            <a:r>
              <a:rPr lang="fr-FR" sz="2400" dirty="0" err="1"/>
              <a:t>présentent</a:t>
            </a:r>
            <a:r>
              <a:rPr lang="fr-FR" sz="2400" dirty="0"/>
              <a:t> des niveaux de </a:t>
            </a:r>
            <a:r>
              <a:rPr lang="fr-FR" sz="2400" dirty="0" err="1"/>
              <a:t>réactions</a:t>
            </a:r>
            <a:r>
              <a:rPr lang="fr-FR" sz="2400" dirty="0"/>
              <a:t> </a:t>
            </a:r>
            <a:r>
              <a:rPr lang="fr-FR" sz="2400" dirty="0" err="1"/>
              <a:t>différents</a:t>
            </a:r>
            <a:r>
              <a:rPr lang="fr-FR" sz="2400" dirty="0"/>
              <a:t> et des abondances </a:t>
            </a:r>
            <a:r>
              <a:rPr lang="fr-FR" sz="2400" dirty="0" err="1"/>
              <a:t>différentes</a:t>
            </a:r>
            <a:r>
              <a:rPr lang="fr-FR" sz="2400" dirty="0"/>
              <a:t> dans deux </a:t>
            </a:r>
            <a:r>
              <a:rPr lang="fr-FR" sz="2400" dirty="0" err="1"/>
              <a:t>composés</a:t>
            </a:r>
            <a:r>
              <a:rPr lang="fr-FR" sz="2400" dirty="0"/>
              <a:t> chimiques ou phases en </a:t>
            </a:r>
            <a:r>
              <a:rPr lang="fr-FR" sz="2400" dirty="0" err="1"/>
              <a:t>état</a:t>
            </a:r>
            <a:r>
              <a:rPr lang="fr-FR" sz="2400" dirty="0"/>
              <a:t> d’</a:t>
            </a:r>
            <a:r>
              <a:rPr lang="fr-FR" sz="2400" dirty="0" err="1"/>
              <a:t>échange</a:t>
            </a:r>
            <a:r>
              <a:rPr lang="fr-FR" sz="2400" dirty="0"/>
              <a:t> isotopique. </a:t>
            </a:r>
            <a:endParaRPr lang="fr-FR" sz="2400" dirty="0" smtClean="0"/>
          </a:p>
          <a:p>
            <a:r>
              <a:rPr lang="fr-FR" sz="2400" dirty="0"/>
              <a:t>Egalement, les processus physiques comme l’</a:t>
            </a:r>
            <a:r>
              <a:rPr lang="fr-FR" sz="2400" dirty="0" err="1"/>
              <a:t>évaporation</a:t>
            </a:r>
            <a:r>
              <a:rPr lang="fr-FR" sz="2400" dirty="0"/>
              <a:t>, la diffusion, la </a:t>
            </a:r>
            <a:r>
              <a:rPr lang="fr-FR" sz="2400" dirty="0" smtClean="0"/>
              <a:t>condensation, la fonte </a:t>
            </a:r>
            <a:r>
              <a:rPr lang="is-IS" sz="2400" dirty="0" smtClean="0"/>
              <a:t>… etc produisent </a:t>
            </a:r>
            <a:r>
              <a:rPr lang="fr-FR" sz="2400" dirty="0" smtClean="0"/>
              <a:t> des différenciations isotopiques</a:t>
            </a:r>
          </a:p>
          <a:p>
            <a:r>
              <a:rPr lang="fr-FR" sz="2400" dirty="0" smtClean="0"/>
              <a:t>Toutes ces variations de la composition isotopique, issues des processus chimique et physique, s’appellent le </a:t>
            </a:r>
            <a:r>
              <a:rPr lang="fr-FR" sz="2400" b="1" i="1" dirty="0" smtClean="0"/>
              <a:t>fractionnement isotopique</a:t>
            </a:r>
          </a:p>
          <a:p>
            <a:endParaRPr lang="fr-FR" sz="2400" dirty="0" smtClean="0"/>
          </a:p>
          <a:p>
            <a:endParaRPr lang="fr-FR" sz="2400" dirty="0" smtClean="0"/>
          </a:p>
          <a:p>
            <a:endParaRPr lang="fr-FR" sz="2400" dirty="0"/>
          </a:p>
        </p:txBody>
      </p:sp>
    </p:spTree>
    <p:extLst>
      <p:ext uri="{BB962C8B-B14F-4D97-AF65-F5344CB8AC3E}">
        <p14:creationId xmlns:p14="http://schemas.microsoft.com/office/powerpoint/2010/main" val="255571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274638"/>
            <a:ext cx="8970140" cy="1143000"/>
          </a:xfrm>
        </p:spPr>
        <p:txBody>
          <a:bodyPr>
            <a:normAutofit/>
          </a:bodyPr>
          <a:lstStyle/>
          <a:p>
            <a:r>
              <a:rPr lang="fr-FR" sz="3200" b="1" dirty="0" smtClean="0"/>
              <a:t>Utilisation des isotopes stables dans les géosciences</a:t>
            </a:r>
            <a:endParaRPr lang="fr-FR" sz="3200" dirty="0"/>
          </a:p>
        </p:txBody>
      </p:sp>
      <p:sp>
        <p:nvSpPr>
          <p:cNvPr id="3" name="Espace réservé du contenu 2"/>
          <p:cNvSpPr>
            <a:spLocks noGrp="1"/>
          </p:cNvSpPr>
          <p:nvPr>
            <p:ph idx="1"/>
          </p:nvPr>
        </p:nvSpPr>
        <p:spPr/>
        <p:txBody>
          <a:bodyPr>
            <a:normAutofit/>
          </a:bodyPr>
          <a:lstStyle/>
          <a:p>
            <a:r>
              <a:rPr lang="fr-FR" sz="2400" dirty="0" smtClean="0"/>
              <a:t>les variations du rapport atomique </a:t>
            </a:r>
            <a:r>
              <a:rPr lang="fr-FR" sz="2400" dirty="0" err="1" smtClean="0"/>
              <a:t>R</a:t>
            </a:r>
            <a:r>
              <a:rPr lang="fr-FR" sz="2400" baseline="-25000" dirty="0" err="1" smtClean="0"/>
              <a:t>ech</a:t>
            </a:r>
            <a:r>
              <a:rPr lang="fr-FR" sz="2400" dirty="0" smtClean="0"/>
              <a:t> à l’isotope abondant d’un échantillon est exprimé en valeur delta par rapport à un matériel de référence  ( standard, </a:t>
            </a:r>
            <a:r>
              <a:rPr lang="fr-FR" sz="2400" dirty="0" err="1" smtClean="0"/>
              <a:t>std</a:t>
            </a:r>
            <a:r>
              <a:rPr lang="fr-FR" sz="2400" dirty="0" smtClean="0"/>
              <a:t>):</a:t>
            </a:r>
          </a:p>
          <a:p>
            <a:endParaRPr lang="fr-FR" sz="2400" dirty="0"/>
          </a:p>
          <a:p>
            <a:pPr marL="0" indent="0">
              <a:buNone/>
            </a:pPr>
            <a:r>
              <a:rPr lang="en-US" sz="2400" dirty="0" smtClean="0"/>
              <a:t>		             </a:t>
            </a:r>
            <a:r>
              <a:rPr lang="en-US" sz="2800" b="1" dirty="0" err="1" smtClean="0">
                <a:solidFill>
                  <a:srgbClr val="FF6600"/>
                </a:solidFill>
              </a:rPr>
              <a:t>δ</a:t>
            </a:r>
            <a:r>
              <a:rPr lang="en-US" sz="2800" b="1" dirty="0" smtClean="0">
                <a:solidFill>
                  <a:srgbClr val="FF6600"/>
                </a:solidFill>
              </a:rPr>
              <a:t> </a:t>
            </a:r>
            <a:r>
              <a:rPr lang="en-US" sz="2800" b="1" dirty="0">
                <a:solidFill>
                  <a:srgbClr val="FF6600"/>
                </a:solidFill>
              </a:rPr>
              <a:t>= </a:t>
            </a:r>
            <a:r>
              <a:rPr lang="en-US" sz="2800" b="1" i="1" dirty="0" err="1" smtClean="0">
                <a:solidFill>
                  <a:srgbClr val="FF6600"/>
                </a:solidFill>
              </a:rPr>
              <a:t>R</a:t>
            </a:r>
            <a:r>
              <a:rPr lang="en-US" sz="2800" b="1" baseline="-25000" dirty="0" err="1" smtClean="0">
                <a:solidFill>
                  <a:srgbClr val="FF6600"/>
                </a:solidFill>
              </a:rPr>
              <a:t>ech</a:t>
            </a:r>
            <a:r>
              <a:rPr lang="en-US" sz="2800" b="1" dirty="0" smtClean="0">
                <a:solidFill>
                  <a:srgbClr val="FF6600"/>
                </a:solidFill>
              </a:rPr>
              <a:t>/</a:t>
            </a:r>
            <a:r>
              <a:rPr lang="en-US" sz="2800" b="1" dirty="0" err="1" smtClean="0">
                <a:solidFill>
                  <a:srgbClr val="FF6600"/>
                </a:solidFill>
              </a:rPr>
              <a:t>R</a:t>
            </a:r>
            <a:r>
              <a:rPr lang="en-US" sz="2800" b="1" baseline="-25000" dirty="0" err="1" smtClean="0">
                <a:solidFill>
                  <a:srgbClr val="FF6600"/>
                </a:solidFill>
              </a:rPr>
              <a:t>std</a:t>
            </a:r>
            <a:r>
              <a:rPr lang="en-US" sz="2800" b="1" dirty="0" smtClean="0">
                <a:solidFill>
                  <a:srgbClr val="FF6600"/>
                </a:solidFill>
              </a:rPr>
              <a:t>  </a:t>
            </a:r>
            <a:r>
              <a:rPr lang="en-US" sz="2800" b="1" dirty="0">
                <a:solidFill>
                  <a:srgbClr val="FF6600"/>
                </a:solidFill>
              </a:rPr>
              <a:t>−1</a:t>
            </a:r>
            <a:r>
              <a:rPr lang="en-US" sz="2400" dirty="0"/>
              <a:t> </a:t>
            </a:r>
            <a:r>
              <a:rPr lang="en-US" sz="2400" dirty="0" smtClean="0"/>
              <a:t>         (</a:t>
            </a:r>
            <a:r>
              <a:rPr lang="en-US" sz="2400" dirty="0"/>
              <a:t>×1000‰) </a:t>
            </a:r>
            <a:endParaRPr lang="en-US" sz="2400" dirty="0" smtClean="0"/>
          </a:p>
          <a:p>
            <a:pPr marL="0" indent="0">
              <a:buNone/>
            </a:pPr>
            <a:endParaRPr lang="en-US" sz="2400" dirty="0"/>
          </a:p>
          <a:p>
            <a:pPr marL="0" indent="0">
              <a:buNone/>
            </a:pPr>
            <a:r>
              <a:rPr lang="en-US" sz="2400" b="1" dirty="0" smtClean="0"/>
              <a:t>R</a:t>
            </a:r>
            <a:r>
              <a:rPr lang="en-US" sz="2400" dirty="0" smtClean="0"/>
              <a:t>: rapport </a:t>
            </a:r>
            <a:r>
              <a:rPr lang="en-US" sz="2400" dirty="0" err="1" smtClean="0"/>
              <a:t>isotopique</a:t>
            </a:r>
            <a:r>
              <a:rPr lang="en-US" sz="2400" dirty="0" smtClean="0"/>
              <a:t> de </a:t>
            </a:r>
            <a:r>
              <a:rPr lang="en-US" sz="2400" dirty="0" err="1" smtClean="0"/>
              <a:t>l’isotope</a:t>
            </a:r>
            <a:r>
              <a:rPr lang="en-US" sz="2400" dirty="0" smtClean="0"/>
              <a:t> </a:t>
            </a:r>
            <a:r>
              <a:rPr lang="en-US" sz="2400" dirty="0" err="1" smtClean="0"/>
              <a:t>lourd</a:t>
            </a:r>
            <a:r>
              <a:rPr lang="en-US" sz="2400" dirty="0" smtClean="0"/>
              <a:t> </a:t>
            </a:r>
            <a:r>
              <a:rPr lang="en-US" sz="2400" dirty="0" err="1" smtClean="0"/>
              <a:t>sur</a:t>
            </a:r>
            <a:r>
              <a:rPr lang="en-US" sz="2400" dirty="0" smtClean="0"/>
              <a:t> </a:t>
            </a:r>
            <a:r>
              <a:rPr lang="en-US" sz="2400" dirty="0" err="1" smtClean="0"/>
              <a:t>l’isotope</a:t>
            </a:r>
            <a:r>
              <a:rPr lang="en-US" sz="2400" dirty="0" smtClean="0"/>
              <a:t> </a:t>
            </a:r>
            <a:r>
              <a:rPr lang="en-US" sz="2400" dirty="0" err="1" smtClean="0"/>
              <a:t>léger</a:t>
            </a:r>
            <a:r>
              <a:rPr lang="en-US" sz="2400" dirty="0" smtClean="0"/>
              <a:t> (par </a:t>
            </a:r>
            <a:r>
              <a:rPr lang="en-US" sz="2400" dirty="0" err="1" smtClean="0"/>
              <a:t>exemple</a:t>
            </a:r>
            <a:r>
              <a:rPr lang="en-US" sz="2400" dirty="0" smtClean="0"/>
              <a:t> </a:t>
            </a:r>
            <a:r>
              <a:rPr lang="en-US" sz="2400" dirty="0" smtClean="0"/>
              <a:t> </a:t>
            </a:r>
            <a:r>
              <a:rPr lang="en-US" sz="2400" b="1" baseline="30000" dirty="0" smtClean="0"/>
              <a:t>18</a:t>
            </a:r>
            <a:r>
              <a:rPr lang="en-US" sz="2400" b="1" dirty="0" smtClean="0"/>
              <a:t>O/</a:t>
            </a:r>
            <a:r>
              <a:rPr lang="en-US" sz="2400" b="1" baseline="30000" dirty="0" smtClean="0"/>
              <a:t>16</a:t>
            </a:r>
            <a:r>
              <a:rPr lang="en-US" sz="2400" b="1" dirty="0" smtClean="0"/>
              <a:t>O </a:t>
            </a:r>
            <a:r>
              <a:rPr lang="en-US" sz="2400" dirty="0" smtClean="0"/>
              <a:t>)</a:t>
            </a:r>
          </a:p>
        </p:txBody>
      </p:sp>
    </p:spTree>
    <p:extLst>
      <p:ext uri="{BB962C8B-B14F-4D97-AF65-F5344CB8AC3E}">
        <p14:creationId xmlns:p14="http://schemas.microsoft.com/office/powerpoint/2010/main" val="194665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576" y="274638"/>
            <a:ext cx="8942424" cy="793618"/>
          </a:xfrm>
        </p:spPr>
        <p:txBody>
          <a:bodyPr>
            <a:normAutofit/>
          </a:bodyPr>
          <a:lstStyle/>
          <a:p>
            <a:r>
              <a:rPr lang="fr-FR" sz="3200" b="1" dirty="0" smtClean="0"/>
              <a:t>Utilisation des isotopes stables dans les géosciences</a:t>
            </a:r>
            <a:endParaRPr lang="fr-FR" sz="3200" dirty="0"/>
          </a:p>
        </p:txBody>
      </p:sp>
      <p:sp>
        <p:nvSpPr>
          <p:cNvPr id="3" name="Espace réservé du contenu 2"/>
          <p:cNvSpPr>
            <a:spLocks noGrp="1"/>
          </p:cNvSpPr>
          <p:nvPr>
            <p:ph idx="1"/>
          </p:nvPr>
        </p:nvSpPr>
        <p:spPr>
          <a:xfrm>
            <a:off x="457200" y="1068256"/>
            <a:ext cx="8229600" cy="5057907"/>
          </a:xfrm>
        </p:spPr>
        <p:txBody>
          <a:bodyPr>
            <a:normAutofit/>
          </a:bodyPr>
          <a:lstStyle/>
          <a:p>
            <a:pPr marL="0" indent="0">
              <a:buNone/>
            </a:pPr>
            <a:r>
              <a:rPr lang="fr-FR" sz="2800" b="1" dirty="0" smtClean="0">
                <a:solidFill>
                  <a:srgbClr val="FF6600"/>
                </a:solidFill>
              </a:rPr>
              <a:t>Quelques applications en géosciences</a:t>
            </a:r>
          </a:p>
          <a:p>
            <a:pPr marL="0" indent="0">
              <a:buNone/>
            </a:pPr>
            <a:endParaRPr lang="fr-FR" sz="2800" b="1" dirty="0"/>
          </a:p>
          <a:p>
            <a:pPr>
              <a:buFont typeface="Wingdings" charset="2"/>
              <a:buChar char="Ø"/>
            </a:pPr>
            <a:r>
              <a:rPr lang="fr-FR" sz="2800" dirty="0" smtClean="0"/>
              <a:t>Climats du passé</a:t>
            </a:r>
          </a:p>
          <a:p>
            <a:pPr>
              <a:buFont typeface="Wingdings" charset="2"/>
              <a:buChar char="Ø"/>
            </a:pPr>
            <a:endParaRPr lang="fr-FR" sz="2800" dirty="0"/>
          </a:p>
          <a:p>
            <a:pPr>
              <a:buFont typeface="Wingdings" charset="2"/>
              <a:buChar char="Ø"/>
            </a:pPr>
            <a:r>
              <a:rPr lang="fr-FR" sz="2800" dirty="0" smtClean="0"/>
              <a:t>Reconstitution des </a:t>
            </a:r>
            <a:r>
              <a:rPr lang="fr-FR" sz="2800" dirty="0" err="1" smtClean="0"/>
              <a:t>paléoenvironnements</a:t>
            </a:r>
            <a:endParaRPr lang="fr-FR" sz="2800" dirty="0" smtClean="0"/>
          </a:p>
          <a:p>
            <a:pPr>
              <a:buFont typeface="Wingdings" charset="2"/>
              <a:buChar char="Ø"/>
            </a:pPr>
            <a:endParaRPr lang="fr-FR" sz="2800" dirty="0" smtClean="0"/>
          </a:p>
          <a:p>
            <a:pPr>
              <a:buFont typeface="Wingdings" charset="2"/>
              <a:buChar char="Ø"/>
            </a:pPr>
            <a:r>
              <a:rPr lang="fr-FR" sz="2800" dirty="0" smtClean="0"/>
              <a:t>Géologie de l’environnement</a:t>
            </a:r>
          </a:p>
          <a:p>
            <a:pPr>
              <a:buFont typeface="Wingdings" charset="2"/>
              <a:buChar char="Ø"/>
            </a:pPr>
            <a:endParaRPr lang="fr-FR" sz="2800" dirty="0" smtClean="0"/>
          </a:p>
          <a:p>
            <a:pPr>
              <a:buFont typeface="Wingdings" charset="2"/>
              <a:buChar char="Ø"/>
            </a:pPr>
            <a:r>
              <a:rPr lang="fr-FR" sz="2800" dirty="0" smtClean="0"/>
              <a:t>Hydrogéologie </a:t>
            </a:r>
            <a:endParaRPr lang="fr-FR" sz="2800" dirty="0"/>
          </a:p>
        </p:txBody>
      </p:sp>
    </p:spTree>
    <p:extLst>
      <p:ext uri="{BB962C8B-B14F-4D97-AF65-F5344CB8AC3E}">
        <p14:creationId xmlns:p14="http://schemas.microsoft.com/office/powerpoint/2010/main" val="217286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33929"/>
          </a:xfrm>
        </p:spPr>
        <p:txBody>
          <a:bodyPr>
            <a:normAutofit fontScale="90000"/>
          </a:bodyPr>
          <a:lstStyle/>
          <a:p>
            <a:r>
              <a:rPr lang="fr-FR" sz="3200" b="1" dirty="0" smtClean="0"/>
              <a:t>Utilisation des isotopes stables dans les géosciences</a:t>
            </a:r>
            <a:endParaRPr lang="fr-FR" sz="3200" dirty="0"/>
          </a:p>
        </p:txBody>
      </p:sp>
      <p:sp>
        <p:nvSpPr>
          <p:cNvPr id="3" name="Espace réservé du contenu 2"/>
          <p:cNvSpPr>
            <a:spLocks noGrp="1"/>
          </p:cNvSpPr>
          <p:nvPr>
            <p:ph idx="1"/>
          </p:nvPr>
        </p:nvSpPr>
        <p:spPr>
          <a:xfrm>
            <a:off x="457200" y="1108568"/>
            <a:ext cx="8229600" cy="5017596"/>
          </a:xfrm>
        </p:spPr>
        <p:txBody>
          <a:bodyPr>
            <a:normAutofit/>
          </a:bodyPr>
          <a:lstStyle/>
          <a:p>
            <a:pPr marL="0" indent="0">
              <a:buNone/>
            </a:pPr>
            <a:r>
              <a:rPr lang="fr-FR" sz="2800" b="1" dirty="0" smtClean="0">
                <a:solidFill>
                  <a:srgbClr val="FF6600"/>
                </a:solidFill>
              </a:rPr>
              <a:t>Etude des carbonates (1/2)</a:t>
            </a:r>
          </a:p>
          <a:p>
            <a:pPr marL="0" indent="0">
              <a:buNone/>
            </a:pPr>
            <a:endParaRPr lang="fr-FR" sz="2800" b="1" dirty="0" smtClean="0">
              <a:solidFill>
                <a:srgbClr val="FF6600"/>
              </a:solidFill>
            </a:endParaRPr>
          </a:p>
          <a:p>
            <a:r>
              <a:rPr lang="fr-FR" sz="2400" dirty="0"/>
              <a:t>les différents isotopes de l'oxygène (</a:t>
            </a:r>
            <a:r>
              <a:rPr lang="fr-FR" sz="2400" baseline="30000" dirty="0"/>
              <a:t>16</a:t>
            </a:r>
            <a:r>
              <a:rPr lang="fr-FR" sz="2400" dirty="0"/>
              <a:t>O et </a:t>
            </a:r>
            <a:r>
              <a:rPr lang="fr-FR" sz="2400" baseline="30000" dirty="0"/>
              <a:t>18</a:t>
            </a:r>
            <a:r>
              <a:rPr lang="fr-FR" sz="2400" dirty="0"/>
              <a:t>O) ne s'intègrent pas de la même façon dans les carbonates en fonction de la température de </a:t>
            </a:r>
            <a:r>
              <a:rPr lang="fr-FR" sz="2400" dirty="0" smtClean="0"/>
              <a:t>l'eau. </a:t>
            </a:r>
          </a:p>
          <a:p>
            <a:endParaRPr lang="fr-FR" sz="2400" dirty="0" smtClean="0"/>
          </a:p>
          <a:p>
            <a:r>
              <a:rPr lang="fr-FR" sz="2400" dirty="0"/>
              <a:t>On peut étalonner cette relation en milieu contrôlé</a:t>
            </a:r>
            <a:r>
              <a:rPr lang="fr-FR" sz="2400" dirty="0" smtClean="0">
                <a:effectLst/>
              </a:rPr>
              <a:t> </a:t>
            </a:r>
            <a:endParaRPr lang="fr-FR" sz="2400" dirty="0" smtClean="0"/>
          </a:p>
          <a:p>
            <a:endParaRPr lang="fr-FR" sz="2400" dirty="0" smtClean="0"/>
          </a:p>
          <a:p>
            <a:r>
              <a:rPr lang="fr-FR" sz="2400" dirty="0" smtClean="0"/>
              <a:t>En mesurant </a:t>
            </a:r>
            <a:r>
              <a:rPr lang="fr-FR" sz="2400" dirty="0"/>
              <a:t>les proportions des deux isotopes de l'oxygène dans un calcaire </a:t>
            </a:r>
            <a:r>
              <a:rPr lang="fr-FR" sz="2400" dirty="0" smtClean="0"/>
              <a:t>il est possible de </a:t>
            </a:r>
            <a:r>
              <a:rPr lang="fr-FR" sz="2400" dirty="0"/>
              <a:t>connaitre la température de la mer à l'endroit et à l'époque où il s'est déposé</a:t>
            </a:r>
            <a:r>
              <a:rPr lang="fr-FR" sz="2400" dirty="0" smtClean="0">
                <a:effectLst/>
              </a:rPr>
              <a:t> </a:t>
            </a:r>
          </a:p>
          <a:p>
            <a:endParaRPr lang="fr-FR" sz="2400" b="1" dirty="0">
              <a:solidFill>
                <a:srgbClr val="FF6600"/>
              </a:solidFill>
            </a:endParaRPr>
          </a:p>
        </p:txBody>
      </p:sp>
    </p:spTree>
    <p:extLst>
      <p:ext uri="{BB962C8B-B14F-4D97-AF65-F5344CB8AC3E}">
        <p14:creationId xmlns:p14="http://schemas.microsoft.com/office/powerpoint/2010/main" val="3564224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577" y="0"/>
            <a:ext cx="8768564" cy="725608"/>
          </a:xfrm>
        </p:spPr>
        <p:txBody>
          <a:bodyPr>
            <a:normAutofit fontScale="90000"/>
          </a:bodyPr>
          <a:lstStyle/>
          <a:p>
            <a:r>
              <a:rPr lang="fr-FR" sz="3200" b="1" dirty="0" smtClean="0"/>
              <a:t>Utilisation des isotopes stables dans les géosciences</a:t>
            </a:r>
            <a:endParaRPr lang="fr-FR" sz="3200" dirty="0"/>
          </a:p>
        </p:txBody>
      </p:sp>
      <p:sp>
        <p:nvSpPr>
          <p:cNvPr id="3" name="Espace réservé du contenu 2"/>
          <p:cNvSpPr>
            <a:spLocks noGrp="1"/>
          </p:cNvSpPr>
          <p:nvPr>
            <p:ph idx="1"/>
          </p:nvPr>
        </p:nvSpPr>
        <p:spPr>
          <a:xfrm>
            <a:off x="1" y="725608"/>
            <a:ext cx="9144000" cy="5966107"/>
          </a:xfrm>
        </p:spPr>
        <p:txBody>
          <a:bodyPr>
            <a:normAutofit lnSpcReduction="10000"/>
          </a:bodyPr>
          <a:lstStyle/>
          <a:p>
            <a:pPr marL="0" indent="0">
              <a:buNone/>
            </a:pPr>
            <a:r>
              <a:rPr lang="fr-FR" sz="2800" b="1" dirty="0" smtClean="0">
                <a:solidFill>
                  <a:srgbClr val="FF6600"/>
                </a:solidFill>
              </a:rPr>
              <a:t>Etude des carbonates (2/2)</a:t>
            </a:r>
            <a:endParaRPr lang="fr-FR" sz="2400" dirty="0" smtClean="0"/>
          </a:p>
          <a:p>
            <a:r>
              <a:rPr lang="fr-FR" sz="2400" dirty="0" smtClean="0"/>
              <a:t>Le </a:t>
            </a:r>
            <a:r>
              <a:rPr lang="fr-FR" sz="2400" dirty="0"/>
              <a:t>carbonate de calcium existe sous deux variétés cristallines : </a:t>
            </a:r>
            <a:r>
              <a:rPr lang="fr-FR" sz="2400" dirty="0" smtClean="0"/>
              <a:t>la </a:t>
            </a:r>
            <a:r>
              <a:rPr lang="fr-FR" sz="2400" dirty="0"/>
              <a:t>calcite (qui cristallise dans le système trigonal) et l'aragonite (qui cristallise dans le système orthorhombique</a:t>
            </a:r>
            <a:r>
              <a:rPr lang="fr-FR" dirty="0"/>
              <a:t>). </a:t>
            </a:r>
            <a:endParaRPr lang="fr-FR" dirty="0" smtClean="0"/>
          </a:p>
          <a:p>
            <a:r>
              <a:rPr lang="fr-FR" sz="2400" dirty="0"/>
              <a:t>Dans les conditions de la mer, c'est la calcite qui précipite spontanément. Mais la présence de magnésium dans l'eau inhibe légèrement la précipitation de calcite et favorise donc la précipitation d'aragonite.</a:t>
            </a:r>
            <a:r>
              <a:rPr lang="fr-FR" sz="2400" dirty="0" smtClean="0">
                <a:effectLst/>
              </a:rPr>
              <a:t> </a:t>
            </a:r>
          </a:p>
          <a:p>
            <a:r>
              <a:rPr lang="fr-FR" sz="2400" dirty="0"/>
              <a:t>Mesurer la proportion calcite/aragonite dans les calcaires d'une époque donnée revient donc à estimer la richesse de l'eau de mer en magnésium à cette époque.</a:t>
            </a:r>
            <a:r>
              <a:rPr lang="fr-FR" sz="2400" dirty="0" smtClean="0">
                <a:effectLst/>
              </a:rPr>
              <a:t> </a:t>
            </a:r>
          </a:p>
          <a:p>
            <a:r>
              <a:rPr lang="fr-FR" sz="2400" dirty="0"/>
              <a:t>Or la teneur en magnésium de la mer dépend de l'activité du volcanisme des dorsales océaniques</a:t>
            </a:r>
            <a:r>
              <a:rPr lang="fr-FR" sz="2400" dirty="0" smtClean="0">
                <a:effectLst/>
              </a:rPr>
              <a:t> </a:t>
            </a:r>
          </a:p>
          <a:p>
            <a:r>
              <a:rPr lang="fr-FR" sz="2400" dirty="0"/>
              <a:t>On peut donc remonter à la vitesse moyenne d'expansion océanique à une époque donnée simplement en étudiant les calcaires marins déposés à cette époque</a:t>
            </a:r>
            <a:r>
              <a:rPr lang="fr-FR" sz="2400" dirty="0" smtClean="0">
                <a:effectLst/>
              </a:rPr>
              <a:t> </a:t>
            </a:r>
            <a:endParaRPr lang="fr-FR" sz="2400" dirty="0"/>
          </a:p>
        </p:txBody>
      </p:sp>
    </p:spTree>
    <p:extLst>
      <p:ext uri="{BB962C8B-B14F-4D97-AF65-F5344CB8AC3E}">
        <p14:creationId xmlns:p14="http://schemas.microsoft.com/office/powerpoint/2010/main" val="82760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8076"/>
          </a:xfrm>
        </p:spPr>
        <p:txBody>
          <a:bodyPr>
            <a:normAutofit fontScale="90000"/>
          </a:bodyPr>
          <a:lstStyle/>
          <a:p>
            <a:r>
              <a:rPr lang="fr-FR" sz="3200" b="1" dirty="0" smtClean="0"/>
              <a:t>Utilisation des isotopes stables dans les géosciences</a:t>
            </a:r>
            <a:endParaRPr lang="fr-FR" sz="3200" dirty="0"/>
          </a:p>
        </p:txBody>
      </p:sp>
      <p:pic>
        <p:nvPicPr>
          <p:cNvPr id="4" name="Espace réservé du contenu 3" descr="CamScanner 11-28-2022 16.00.pdf"/>
          <p:cNvPicPr>
            <a:picLocks noGrp="1" noChangeAspect="1"/>
          </p:cNvPicPr>
          <p:nvPr>
            <p:ph idx="1"/>
          </p:nvPr>
        </p:nvPicPr>
        <p:blipFill>
          <a:blip r:embed="rId2">
            <a:extLst>
              <a:ext uri="{28A0092B-C50C-407E-A947-70E740481C1C}">
                <a14:useLocalDpi xmlns:a14="http://schemas.microsoft.com/office/drawing/2010/main" val="0"/>
              </a:ext>
            </a:extLst>
          </a:blip>
          <a:srcRect t="2879" b="2879"/>
          <a:stretch>
            <a:fillRect/>
          </a:stretch>
        </p:blipFill>
        <p:spPr>
          <a:xfrm>
            <a:off x="308430" y="1324430"/>
            <a:ext cx="8599714" cy="5061856"/>
          </a:xfrm>
        </p:spPr>
      </p:pic>
      <p:sp>
        <p:nvSpPr>
          <p:cNvPr id="5" name="ZoneTexte 4"/>
          <p:cNvSpPr txBox="1"/>
          <p:nvPr/>
        </p:nvSpPr>
        <p:spPr>
          <a:xfrm>
            <a:off x="308429" y="1052286"/>
            <a:ext cx="6023428" cy="400110"/>
          </a:xfrm>
          <a:prstGeom prst="rect">
            <a:avLst/>
          </a:prstGeom>
          <a:noFill/>
        </p:spPr>
        <p:txBody>
          <a:bodyPr wrap="square" rtlCol="0">
            <a:spAutoFit/>
          </a:bodyPr>
          <a:lstStyle/>
          <a:p>
            <a:r>
              <a:rPr lang="fr-FR" sz="2000" b="1" dirty="0" smtClean="0">
                <a:solidFill>
                  <a:srgbClr val="FF6600"/>
                </a:solidFill>
              </a:rPr>
              <a:t>Evolution des teneurs en </a:t>
            </a:r>
            <a:r>
              <a:rPr lang="fr-FR" sz="2000" b="1" baseline="30000" dirty="0" smtClean="0">
                <a:solidFill>
                  <a:srgbClr val="FF6600"/>
                </a:solidFill>
              </a:rPr>
              <a:t>18</a:t>
            </a:r>
            <a:r>
              <a:rPr lang="fr-FR" sz="2000" b="1" dirty="0" smtClean="0">
                <a:solidFill>
                  <a:srgbClr val="FF6600"/>
                </a:solidFill>
              </a:rPr>
              <a:t>O et  en </a:t>
            </a:r>
            <a:r>
              <a:rPr lang="fr-FR" sz="2000" b="1" baseline="30000" dirty="0" smtClean="0">
                <a:solidFill>
                  <a:srgbClr val="FF6600"/>
                </a:solidFill>
              </a:rPr>
              <a:t>2</a:t>
            </a:r>
            <a:r>
              <a:rPr lang="fr-FR" sz="2000" b="1" dirty="0" smtClean="0">
                <a:solidFill>
                  <a:srgbClr val="FF6600"/>
                </a:solidFill>
              </a:rPr>
              <a:t>H dans les pluies</a:t>
            </a:r>
            <a:endParaRPr lang="fr-FR" sz="2000" b="1" dirty="0">
              <a:solidFill>
                <a:srgbClr val="FF6600"/>
              </a:solidFill>
            </a:endParaRPr>
          </a:p>
        </p:txBody>
      </p:sp>
    </p:spTree>
    <p:extLst>
      <p:ext uri="{BB962C8B-B14F-4D97-AF65-F5344CB8AC3E}">
        <p14:creationId xmlns:p14="http://schemas.microsoft.com/office/powerpoint/2010/main" val="255526952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TotalTime>
  <Words>178</Words>
  <Application>Microsoft Macintosh PowerPoint</Application>
  <PresentationFormat>Présentation à l'écran (4:3)</PresentationFormat>
  <Paragraphs>42</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Utilisation des isotopes stables dans les géosciences</vt:lpstr>
      <vt:lpstr>Utilisation des isotopes stables dans les géosciences</vt:lpstr>
      <vt:lpstr>Utilisation des isotopes stables dans les géosciences</vt:lpstr>
      <vt:lpstr>Utilisation des isotopes stables dans les géosciences</vt:lpstr>
      <vt:lpstr>Utilisation des isotopes stables dans les géosciences</vt:lpstr>
      <vt:lpstr>Utilisation des isotopes stables dans les géosciences</vt:lpstr>
      <vt:lpstr>Utilisation des isotopes stables dans les géosciences</vt:lpstr>
    </vt:vector>
  </TitlesOfParts>
  <Company>Geofil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Philippe BOUILLY</dc:creator>
  <cp:lastModifiedBy>Philippe BOUILLY</cp:lastModifiedBy>
  <cp:revision>6</cp:revision>
  <dcterms:created xsi:type="dcterms:W3CDTF">2022-11-28T17:58:56Z</dcterms:created>
  <dcterms:modified xsi:type="dcterms:W3CDTF">2022-11-28T19:14:23Z</dcterms:modified>
</cp:coreProperties>
</file>